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dgiles\Documents\Conferences\IEDM2017\Templates\example%20figu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772551059901404"/>
          <c:y val="5.9001442387269155E-2"/>
          <c:w val="0.73614272503473788"/>
          <c:h val="0.72408171951479061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Sample A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Sheet1!$A$3:$A$11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xVal>
          <c:yVal>
            <c:numRef>
              <c:f>Sheet1!$B$3:$B$11</c:f>
              <c:numCache>
                <c:formatCode>General</c:formatCode>
                <c:ptCount val="9"/>
                <c:pt idx="0">
                  <c:v>4</c:v>
                </c:pt>
                <c:pt idx="1">
                  <c:v>7</c:v>
                </c:pt>
                <c:pt idx="2">
                  <c:v>12</c:v>
                </c:pt>
                <c:pt idx="3">
                  <c:v>19</c:v>
                </c:pt>
                <c:pt idx="4">
                  <c:v>28</c:v>
                </c:pt>
                <c:pt idx="5">
                  <c:v>39</c:v>
                </c:pt>
                <c:pt idx="6">
                  <c:v>52</c:v>
                </c:pt>
                <c:pt idx="7">
                  <c:v>67</c:v>
                </c:pt>
                <c:pt idx="8">
                  <c:v>84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F6EA-4E01-9F53-209FB136ADBA}"/>
            </c:ext>
          </c:extLst>
        </c:ser>
        <c:ser>
          <c:idx val="1"/>
          <c:order val="1"/>
          <c:tx>
            <c:v>Sample B</c:v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star"/>
            <c:size val="10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Sheet1!$A$3:$A$11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xVal>
          <c:yVal>
            <c:numRef>
              <c:f>Sheet1!$C$3:$C$11</c:f>
              <c:numCache>
                <c:formatCode>General</c:formatCode>
                <c:ptCount val="9"/>
                <c:pt idx="0">
                  <c:v>9.4</c:v>
                </c:pt>
                <c:pt idx="1">
                  <c:v>12.700000000000001</c:v>
                </c:pt>
                <c:pt idx="2">
                  <c:v>18.200000000000003</c:v>
                </c:pt>
                <c:pt idx="3">
                  <c:v>25.900000000000002</c:v>
                </c:pt>
                <c:pt idx="4">
                  <c:v>35.800000000000004</c:v>
                </c:pt>
                <c:pt idx="5">
                  <c:v>47.900000000000006</c:v>
                </c:pt>
                <c:pt idx="6">
                  <c:v>62.2</c:v>
                </c:pt>
                <c:pt idx="7">
                  <c:v>78.7</c:v>
                </c:pt>
                <c:pt idx="8">
                  <c:v>97.4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F6EA-4E01-9F53-209FB136ADBA}"/>
            </c:ext>
          </c:extLst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Sample C</c:v>
                </c:pt>
              </c:strCache>
            </c:strRef>
          </c:tx>
          <c:spPr>
            <a:ln w="38100" cap="rnd">
              <a:solidFill>
                <a:srgbClr val="006600"/>
              </a:solidFill>
              <a:round/>
            </a:ln>
            <a:effectLst/>
          </c:spPr>
          <c:marker>
            <c:symbol val="triangle"/>
            <c:size val="10"/>
            <c:spPr>
              <a:solidFill>
                <a:srgbClr val="006600"/>
              </a:solidFill>
              <a:ln w="9525">
                <a:solidFill>
                  <a:srgbClr val="006600"/>
                </a:solidFill>
              </a:ln>
              <a:effectLst/>
            </c:spPr>
          </c:marker>
          <c:xVal>
            <c:numRef>
              <c:f>Sheet1!$A$3:$A$11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xVal>
          <c:yVal>
            <c:numRef>
              <c:f>Sheet1!$D$3:$D$11</c:f>
              <c:numCache>
                <c:formatCode>General</c:formatCode>
                <c:ptCount val="9"/>
                <c:pt idx="0">
                  <c:v>15.340000000000002</c:v>
                </c:pt>
                <c:pt idx="1">
                  <c:v>18.970000000000002</c:v>
                </c:pt>
                <c:pt idx="2">
                  <c:v>25.020000000000003</c:v>
                </c:pt>
                <c:pt idx="3">
                  <c:v>33.490000000000009</c:v>
                </c:pt>
                <c:pt idx="4">
                  <c:v>44.38</c:v>
                </c:pt>
                <c:pt idx="5">
                  <c:v>57.690000000000012</c:v>
                </c:pt>
                <c:pt idx="6">
                  <c:v>73.42</c:v>
                </c:pt>
                <c:pt idx="7">
                  <c:v>91.57</c:v>
                </c:pt>
                <c:pt idx="8">
                  <c:v>112.14000000000001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F6EA-4E01-9F53-209FB136AD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468544"/>
        <c:axId val="115217536"/>
      </c:scatterChart>
      <c:valAx>
        <c:axId val="954685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>
                    <a:solidFill>
                      <a:schemeClr val="tx1"/>
                    </a:solidFill>
                  </a:rPr>
                  <a:t>X-Axis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381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217536"/>
        <c:crosses val="autoZero"/>
        <c:crossBetween val="midCat"/>
        <c:majorUnit val="2"/>
      </c:valAx>
      <c:valAx>
        <c:axId val="11521753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>
                    <a:solidFill>
                      <a:schemeClr val="tx1"/>
                    </a:solidFill>
                  </a:rPr>
                  <a:t>Y-Axis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381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46854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341074272408302"/>
          <c:y val="8.4646615119056093E-2"/>
          <c:w val="0.30484141134072296"/>
          <c:h val="0.269145208200326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1D079-CA57-4D0E-A62A-B433A88D5EA6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F23DD5-52B4-48BA-BB13-A11FD7B96D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14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23DD5-52B4-48BA-BB13-A11FD7B96DF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11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4AECB-E464-4456-A287-91CEF017D9A9}" type="datetime1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43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1FB9B-4B86-4F62-A49E-3AF19C56ADDB}" type="datetime1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014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3BAF-9FBF-426E-8D0E-B3C508D1C43F}" type="datetime1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8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63E3A-DA56-4E23-B1EE-E984B6158504}" type="datetime1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203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88365-3766-4459-B81E-8366CFC7D88E}" type="datetime1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82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90EC-6202-4873-9F54-BA46A5329C89}" type="datetime1">
              <a:rPr lang="en-US" smtClean="0"/>
              <a:pPr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008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5B8-92D6-4AAC-8BBB-F9B898624BC1}" type="datetime1">
              <a:rPr lang="en-US" smtClean="0"/>
              <a:pPr/>
              <a:t>10/11/2021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0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0639-4D37-40E2-9BA3-F7BFDDD3A234}" type="datetime1">
              <a:rPr lang="en-US" smtClean="0"/>
              <a:pPr/>
              <a:t>10/11/2021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978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D538-5B8A-4067-BF4A-07003D904FCB}" type="datetime1">
              <a:rPr lang="en-US" smtClean="0"/>
              <a:pPr/>
              <a:t>10/11/2021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895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B7A36-3692-4D7D-9CAB-EFBEC8D97B1A}" type="datetime1">
              <a:rPr lang="en-US" smtClean="0"/>
              <a:pPr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75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DDE0-010E-4547-890E-9E3ACBB5B2E3}" type="datetime1">
              <a:rPr lang="en-US" smtClean="0"/>
              <a:pPr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4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0D388-B9DF-42E3-9992-067186FD8575}" type="datetime1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29560-36A5-4E5C-AD05-6B0C43E6C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279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‒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IEDM PowerPoint Presentation Template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Author list goes here…</a:t>
            </a:r>
          </a:p>
          <a:p>
            <a:endParaRPr lang="en-US" dirty="0"/>
          </a:p>
          <a:p>
            <a:r>
              <a:rPr lang="en-US" i="1" dirty="0"/>
              <a:t>Affiliation goes here…</a:t>
            </a:r>
          </a:p>
        </p:txBody>
      </p:sp>
      <p:pic>
        <p:nvPicPr>
          <p:cNvPr id="4" name="Picture 3" descr="iedm color-hi-re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9079" y="221920"/>
            <a:ext cx="1091588" cy="109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780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Saving Your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Embed true type fonts in your file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Click on “File”, “Save As”, “Tools”, “Save options”, “Embed fonts in the file”, or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Click on “File”, “Save As”, and check “Embed True Type”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Save your file with the name pattern shown below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S-P_author_n.ppt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S: Session number, P: Paper number, n: Version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Example: 5-3_Smith_1.ppt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18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/>
              <a:t>Page Setup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Colors and fonts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General guidelines for good slides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Text slides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Illustrations and figures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Saving your file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Uploading your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841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/>
              <a:t>Use the page setup defined by this template</a:t>
            </a:r>
          </a:p>
          <a:p>
            <a:pPr lvl="1">
              <a:buNone/>
            </a:pPr>
            <a:r>
              <a:rPr lang="en-US" dirty="0"/>
              <a:t>Note the 16:9 aspect ratio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Use a white background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Leave at least ½” margin on all sides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All pages should be in horizontal (Landscape) format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Do not use vertically formatted pages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No logos are permitted except on the title page</a:t>
            </a:r>
          </a:p>
          <a:p>
            <a:pPr marL="0" indent="0"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12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Colors and Fonts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Use black or another dark color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Maximize the contrast with the white background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Use the Calibri fonts shown in this template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Use as large a font as possible 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Main text lines: 32 point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Secondary lines: 28 point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Smallest text lines: 24 point</a:t>
            </a:r>
          </a:p>
          <a:p>
            <a:pPr lvl="3">
              <a:buFont typeface="Wingdings" pitchFamily="2" charset="2"/>
              <a:buChar char="§"/>
            </a:pPr>
            <a:r>
              <a:rPr lang="en-US" dirty="0"/>
              <a:t>Anything below 24 is too small (e.g. 20 point)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856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Keep concepts as simple as possible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Limit each page to one main idea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Use several simple figures rather than one complex one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Make duplicate copies of a page if you plan to refer to it later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Do not switch back and forth during your presentation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Do not plan to go back to a slide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Rehearse your talk aloud, preferably in front of a group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Ask your colleagues for feedback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118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/>
              <a:t>Slides with lots of words are hard for the audience to grasp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Avoid line breaks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The audience should focus on </a:t>
            </a:r>
            <a:r>
              <a:rPr lang="en-US" b="1" dirty="0"/>
              <a:t>you</a:t>
            </a:r>
            <a:r>
              <a:rPr lang="en-US" dirty="0"/>
              <a:t> not on reading long text lines as in this horribly </a:t>
            </a:r>
            <a:r>
              <a:rPr lang="en-US" dirty="0" err="1"/>
              <a:t>horribly</a:t>
            </a:r>
            <a:r>
              <a:rPr lang="en-US" dirty="0"/>
              <a:t> long </a:t>
            </a:r>
            <a:r>
              <a:rPr lang="en-US" dirty="0" err="1"/>
              <a:t>long</a:t>
            </a:r>
            <a:r>
              <a:rPr lang="en-US" dirty="0"/>
              <a:t> text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Minimize the number of words on text slides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Guidelines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Use no more than 30 words per page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Use no more than 6 lines of text per page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432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 and Figures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Simple line drawings are often best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Make all lines sufficiently thick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Use dark colors to give high contrast to the background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Dotted, dashed, or other specialty lines should be bold and thick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Make fonts embedded in figures &gt; 24 point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Make sure figures also use Calibri or a similar font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Avoid serif fonts like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Times New Roman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>
                <a:cs typeface="Times New Roman" pitchFamily="18" charset="0"/>
              </a:rPr>
              <a:t>These fonts are good for printed material but not on screens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Imported graphs may have small fonts and thin lines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Fix this in the source program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669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a Good Figure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8400" y="5714546"/>
            <a:ext cx="10515600" cy="705304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/>
              <a:t>Simple graph - thick, bold axes - large fonts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9253982"/>
              </p:ext>
            </p:extLst>
          </p:nvPr>
        </p:nvGraphicFramePr>
        <p:xfrm>
          <a:off x="3320256" y="1403350"/>
          <a:ext cx="5043488" cy="4229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1816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a Bad Figure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688975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/>
              <a:t>Light colors, poor contrast, text too small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956" y="2436771"/>
            <a:ext cx="4588329" cy="3997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0122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504</Words>
  <Application>Microsoft Office PowerPoint</Application>
  <PresentationFormat>Widescreen</PresentationFormat>
  <Paragraphs>81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Office Theme</vt:lpstr>
      <vt:lpstr>IEDM PowerPoint Presentation Template</vt:lpstr>
      <vt:lpstr>Outline of Presentation</vt:lpstr>
      <vt:lpstr>Page Setup</vt:lpstr>
      <vt:lpstr>Colors and Fonts</vt:lpstr>
      <vt:lpstr>General Guidelines</vt:lpstr>
      <vt:lpstr>Text Slides</vt:lpstr>
      <vt:lpstr>Graphs and Figures</vt:lpstr>
      <vt:lpstr>Example of a Good Figure</vt:lpstr>
      <vt:lpstr>Example of a Bad Figure</vt:lpstr>
      <vt:lpstr>Saving Your File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Giles, Martin D</dc:creator>
  <cp:keywords>CTPClassification=CTP_NWR:VisualMarkings=</cp:keywords>
  <cp:lastModifiedBy>Phyllis Mahoney</cp:lastModifiedBy>
  <cp:revision>29</cp:revision>
  <dcterms:created xsi:type="dcterms:W3CDTF">2017-09-18T17:08:35Z</dcterms:created>
  <dcterms:modified xsi:type="dcterms:W3CDTF">2021-10-11T18:02:55Z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ac0d8172-2796-429d-9167-7dba96d437a2</vt:lpwstr>
  </property>
  <property fmtid="{D5CDD505-2E9C-101B-9397-08002B2CF9AE}" pid="3" name="CTP_TimeStamp">
    <vt:lpwstr>2017-09-23 20:48:11Z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CTP_NWR</vt:lpwstr>
  </property>
</Properties>
</file>